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2A_43DC4A92.xml" ContentType="application/vnd.ms-powerpoint.comments+xml"/>
  <Override PartName="/ppt/notesSlides/notesSlide3.xml" ContentType="application/vnd.openxmlformats-officedocument.presentationml.notesSlide+xml"/>
  <Override PartName="/ppt/comments/modernComment_12B_D558927F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87" r:id="rId5"/>
    <p:sldId id="298" r:id="rId6"/>
    <p:sldId id="299" r:id="rId7"/>
    <p:sldId id="294" r:id="rId8"/>
    <p:sldId id="263" r:id="rId9"/>
    <p:sldId id="296" r:id="rId10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notechnology" id="{E6B0ADE1-DE25-3D4D-AA5E-B9E5860DA38B}">
          <p14:sldIdLst>
            <p14:sldId id="287"/>
            <p14:sldId id="298"/>
            <p14:sldId id="299"/>
            <p14:sldId id="294"/>
            <p14:sldId id="263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071D00-6468-3589-82AF-2F9AA848CF29}" name="Utilisateur invité" initials="Ui" userId="Utilisateur invité" providerId="Windows Live"/>
  <p188:author id="{FF0F3D50-A855-C142-A693-CCBBDB7C2873}" name="Juliette Kamoen" initials="JK" userId="86d8f5448c56dac5" providerId="Windows Live"/>
  <p188:author id="{6DA87EF7-FBEE-157E-0B01-77C400E42B6A}" name="Nathan Hess" initials="NH" userId="6ee436895100202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8"/>
    <p:restoredTop sz="65793"/>
  </p:normalViewPr>
  <p:slideViewPr>
    <p:cSldViewPr snapToGrid="0">
      <p:cViewPr>
        <p:scale>
          <a:sx n="99" d="100"/>
          <a:sy n="99" d="100"/>
        </p:scale>
        <p:origin x="2680" y="3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omments/modernComment_12A_43DC4A9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9164EFB-B69F-477D-AEC1-77836C53E606}" authorId="{6DA87EF7-FBEE-157E-0B01-77C400E42B6A}" created="2025-04-05T10:06:32.665">
    <pc:sldMkLst xmlns:pc="http://schemas.microsoft.com/office/powerpoint/2013/main/command">
      <pc:docMk/>
      <pc:sldMk cId="1530241814" sldId="261"/>
    </pc:sldMkLst>
    <p188:txBody>
      <a:bodyPr/>
      <a:lstStyle/>
      <a:p>
        <a:r>
          <a:rPr lang="fr-CH"/>
          <a:t>Nathan</a:t>
        </a:r>
      </a:p>
    </p188:txBody>
  </p188:cm>
</p188:cmLst>
</file>

<file path=ppt/comments/modernComment_12B_D558927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0768172-BFAB-4416-A4F0-AA72F5DC30BC}" authorId="{6DA87EF7-FBEE-157E-0B01-77C400E42B6A}" status="resolved" created="2025-04-05T10:06:41.798" complete="100000">
    <pc:sldMkLst xmlns:pc="http://schemas.microsoft.com/office/powerpoint/2013/main/command">
      <pc:docMk/>
      <pc:sldMk cId="1720627093" sldId="272"/>
    </pc:sldMkLst>
    <p188:txBody>
      <a:bodyPr/>
      <a:lstStyle/>
      <a:p>
        <a:r>
          <a:rPr lang="fr-CH"/>
          <a:t>Nathan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5-06T13:34:40.616" authorId="{FF0F3D50-A855-C142-A693-CCBBDB7C2873}"/>
          </p223:rxn>
        </p223:reactions>
      </p:ext>
    </p188:extLst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06.05.25</a:t>
            </a:fld>
            <a:endParaRPr lang="fr-CH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‹N°›</a:t>
            </a:fld>
            <a:endParaRPr lang="fr-CH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06/05/2025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F8B57-2A43-7E0B-FA12-CB9CC2407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A834D9A-F3FF-C14B-C7B7-AE9450E683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80CAB64-1D65-0EB6-42D7-80B1807E8A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>
                <a:latin typeface="Arial"/>
                <a:cs typeface="Arial"/>
              </a:rPr>
              <a:t>So </a:t>
            </a:r>
            <a:r>
              <a:rPr lang="fr-CH" dirty="0" err="1">
                <a:latin typeface="Arial"/>
                <a:cs typeface="Arial"/>
              </a:rPr>
              <a:t>today</a:t>
            </a:r>
            <a:r>
              <a:rPr lang="fr-CH" dirty="0">
                <a:latin typeface="Arial"/>
                <a:cs typeface="Arial"/>
              </a:rPr>
              <a:t>, </a:t>
            </a:r>
            <a:r>
              <a:rPr lang="fr-CH" dirty="0" err="1">
                <a:latin typeface="Arial"/>
                <a:cs typeface="Arial"/>
              </a:rPr>
              <a:t>we</a:t>
            </a:r>
            <a:r>
              <a:rPr lang="fr-CH" dirty="0">
                <a:latin typeface="Arial"/>
                <a:cs typeface="Arial"/>
              </a:rPr>
              <a:t> </a:t>
            </a:r>
            <a:r>
              <a:rPr lang="fr-CH" dirty="0" err="1">
                <a:latin typeface="Arial"/>
                <a:cs typeface="Arial"/>
              </a:rPr>
              <a:t>will</a:t>
            </a:r>
            <a:r>
              <a:rPr lang="fr-CH" dirty="0">
                <a:latin typeface="Arial"/>
                <a:cs typeface="Arial"/>
              </a:rPr>
              <a:t> talk about a </a:t>
            </a:r>
            <a:r>
              <a:rPr lang="fr-CH" dirty="0" err="1">
                <a:latin typeface="Arial"/>
                <a:cs typeface="Arial"/>
              </a:rPr>
              <a:t>paper</a:t>
            </a:r>
            <a:r>
              <a:rPr lang="fr-CH" dirty="0">
                <a:latin typeface="Arial"/>
                <a:cs typeface="Arial"/>
              </a:rPr>
              <a:t> </a:t>
            </a:r>
            <a:r>
              <a:rPr lang="fr-CH" dirty="0" err="1">
                <a:latin typeface="Arial"/>
                <a:cs typeface="Arial"/>
              </a:rPr>
              <a:t>that</a:t>
            </a:r>
            <a:r>
              <a:rPr lang="fr-CH" dirty="0">
                <a:latin typeface="Arial"/>
                <a:cs typeface="Arial"/>
              </a:rPr>
              <a:t> </a:t>
            </a:r>
            <a:r>
              <a:rPr lang="fr-CH" dirty="0" err="1">
                <a:latin typeface="Arial"/>
                <a:cs typeface="Arial"/>
              </a:rPr>
              <a:t>succeeded</a:t>
            </a:r>
            <a:r>
              <a:rPr lang="fr-CH" dirty="0">
                <a:latin typeface="Arial"/>
                <a:cs typeface="Arial"/>
              </a:rPr>
              <a:t> at </a:t>
            </a:r>
            <a:r>
              <a:rPr lang="fr-CH" dirty="0" err="1">
                <a:latin typeface="Arial"/>
                <a:cs typeface="Arial"/>
              </a:rPr>
              <a:t>detecting</a:t>
            </a:r>
            <a:r>
              <a:rPr lang="fr-CH" dirty="0">
                <a:latin typeface="Arial"/>
                <a:cs typeface="Arial"/>
              </a:rPr>
              <a:t> stress </a:t>
            </a:r>
            <a:r>
              <a:rPr lang="fr-CH" dirty="0" err="1">
                <a:latin typeface="Arial"/>
                <a:cs typeface="Arial"/>
              </a:rPr>
              <a:t>using</a:t>
            </a:r>
            <a:r>
              <a:rPr lang="fr-CH" dirty="0">
                <a:latin typeface="Arial"/>
                <a:cs typeface="Arial"/>
              </a:rPr>
              <a:t> an </a:t>
            </a:r>
            <a:r>
              <a:rPr lang="fr-CH" dirty="0" err="1">
                <a:latin typeface="Arial"/>
                <a:cs typeface="Arial"/>
              </a:rPr>
              <a:t>electronic</a:t>
            </a:r>
            <a:r>
              <a:rPr lang="fr-CH" dirty="0">
                <a:latin typeface="Arial"/>
                <a:cs typeface="Arial"/>
              </a:rPr>
              <a:t> </a:t>
            </a:r>
            <a:r>
              <a:rPr lang="fr-CH" dirty="0" err="1">
                <a:latin typeface="Arial"/>
                <a:cs typeface="Arial"/>
              </a:rPr>
              <a:t>sensor</a:t>
            </a:r>
            <a:r>
              <a:rPr lang="fr-CH" dirty="0">
                <a:latin typeface="Arial"/>
                <a:cs typeface="Arial"/>
              </a:rPr>
              <a:t> on the skin </a:t>
            </a:r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554169-98C2-4A77-D4D8-067826D51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5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Now this is where the Cares device comes into play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5 different biosensors: </a:t>
            </a:r>
            <a:endParaRPr lang="en-US" dirty="0"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078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“The CARES patch is built in layers: </a:t>
            </a:r>
            <a:endParaRPr lang="fr-FR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a flexible polyimide substrate, </a:t>
            </a:r>
            <a:endParaRPr lang="fr-FR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a PDMS airgap that acts as a pressure sensor to capture the pulse waveform, </a:t>
            </a:r>
            <a:endParaRPr lang="fr-FR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and a top iontophoresis layer that induces sweat, which is collected in microfluidics.</a:t>
            </a:r>
            <a:endParaRPr lang="fr-FR">
              <a:latin typeface="Arial"/>
              <a:cs typeface="Arial"/>
            </a:endParaRP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5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105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raw </a:t>
            </a:r>
            <a:r>
              <a:rPr lang="en-US" err="1">
                <a:latin typeface="Arial"/>
                <a:cs typeface="Arial"/>
              </a:rPr>
              <a:t>biosignals</a:t>
            </a:r>
            <a:r>
              <a:rPr lang="en-US">
                <a:latin typeface="Arial"/>
                <a:cs typeface="Arial"/>
              </a:rPr>
              <a:t> are extracted and filtered</a:t>
            </a:r>
            <a:endParaRPr lang="fr-FR">
              <a:latin typeface="Arial"/>
              <a:ea typeface="Calibri" panose="020F0502020204030204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aligned and compressed into useful </a:t>
            </a:r>
            <a:r>
              <a:rPr lang="en-US" b="1">
                <a:latin typeface="Arial"/>
                <a:cs typeface="Arial"/>
              </a:rPr>
              <a:t>features</a:t>
            </a:r>
            <a:r>
              <a:rPr lang="en-US">
                <a:latin typeface="Arial"/>
                <a:cs typeface="Arial"/>
              </a:rPr>
              <a:t> every 1 second</a:t>
            </a:r>
            <a:endParaRPr lang="fr-FR">
              <a:latin typeface="Arial"/>
              <a:ea typeface="Calibri" panose="020F0502020204030204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b="1">
                <a:latin typeface="Calibri"/>
                <a:ea typeface="Calibri"/>
                <a:cs typeface="Calibri"/>
              </a:rPr>
              <a:t>Used to train a machine learning model</a:t>
            </a:r>
            <a:r>
              <a:rPr lang="en-US">
                <a:latin typeface="Calibri"/>
                <a:ea typeface="Calibri"/>
                <a:cs typeface="Calibri"/>
              </a:rPr>
              <a:t> (like XGBoost)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The model learns to map input features (X₁…Xₙ) to outputs like stress or anxiety</a:t>
            </a:r>
            <a:endParaRPr lang="en-US">
              <a:latin typeface="Arial"/>
              <a:ea typeface="Calibri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XG boost - ML model --&gt; showed best accuracy, they tested it</a:t>
            </a:r>
          </a:p>
          <a:p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three ML </a:t>
            </a:r>
            <a:r>
              <a:rPr lang="en-US" err="1">
                <a:latin typeface="Arial"/>
                <a:cs typeface="Arial"/>
              </a:rPr>
              <a:t>analysises</a:t>
            </a:r>
            <a:r>
              <a:rPr lang="en-US">
                <a:latin typeface="Arial"/>
                <a:cs typeface="Arial"/>
              </a:rPr>
              <a:t>:</a:t>
            </a:r>
            <a:endParaRPr lang="en-US">
              <a:latin typeface="Calibri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b="1">
                <a:latin typeface="Arial"/>
                <a:cs typeface="Arial"/>
              </a:rPr>
              <a:t>Stress detection</a:t>
            </a:r>
            <a:r>
              <a:rPr lang="en-US">
                <a:latin typeface="Arial"/>
                <a:cs typeface="Arial"/>
              </a:rPr>
              <a:t>: Is the person under stress or in a relaxed state?</a:t>
            </a:r>
          </a:p>
          <a:p>
            <a:pPr marL="171450" indent="-171450">
              <a:buFont typeface="Arial"/>
              <a:buChar char="•"/>
            </a:pPr>
            <a:r>
              <a:rPr lang="en-US" b="1">
                <a:latin typeface="Arial"/>
                <a:cs typeface="Arial"/>
              </a:rPr>
              <a:t>Stressor classification</a:t>
            </a:r>
            <a:r>
              <a:rPr lang="en-US">
                <a:latin typeface="Arial"/>
                <a:cs typeface="Arial"/>
              </a:rPr>
              <a:t>: What kind of stress is it—VR, CPT, or exercise?</a:t>
            </a:r>
          </a:p>
          <a:p>
            <a:pPr marL="171450" indent="-171450">
              <a:buFont typeface="Arial"/>
              <a:buChar char="•"/>
            </a:pPr>
            <a:r>
              <a:rPr lang="en-US" b="1">
                <a:latin typeface="Arial"/>
                <a:cs typeface="Arial"/>
              </a:rPr>
              <a:t>Anxiety level estimation</a:t>
            </a:r>
            <a:r>
              <a:rPr lang="en-US">
                <a:latin typeface="Arial"/>
                <a:cs typeface="Arial"/>
              </a:rPr>
              <a:t>: How intense is the stress? Can we predict the person’s reported anxiety score?</a:t>
            </a:r>
          </a:p>
          <a:p>
            <a:endParaRPr lang="en-US">
              <a:latin typeface="Calibri"/>
              <a:ea typeface="Calibri"/>
              <a:cs typeface="Calibri"/>
            </a:endParaRPr>
          </a:p>
          <a:p>
            <a:endParaRPr lang="en-US">
              <a:latin typeface="Arial"/>
              <a:ea typeface="Calibri"/>
              <a:cs typeface="Arial"/>
            </a:endParaRP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56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93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
Quatrième niveau
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18/10/relationships/comments" Target="../comments/modernComment_12A_43DC4A92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18/10/relationships/comments" Target="../comments/modernComment_12B_D558927F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725A-F381-FC94-DA09-147FF8C59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Visage humain, ordinateur portable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2B6FDB26-F34E-A499-83CF-2FD91585B7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783" b="26798"/>
          <a:stretch/>
        </p:blipFill>
        <p:spPr>
          <a:xfrm>
            <a:off x="0" y="469463"/>
            <a:ext cx="9143980" cy="3418812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13600288-E9AC-D288-238F-FBFDBC13F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8478" y="3894919"/>
            <a:ext cx="6056423" cy="817830"/>
          </a:xfrm>
        </p:spPr>
        <p:txBody>
          <a:bodyPr>
            <a:normAutofit/>
          </a:bodyPr>
          <a:lstStyle/>
          <a:p>
            <a:r>
              <a:rPr lang="en-GB" sz="2400" b="0" noProof="0" dirty="0"/>
              <a:t>Electronic skin sensor for multimodal stress responses monitoring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40042688-64CA-2DA5-9025-C792FF114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6101" y="4352031"/>
            <a:ext cx="1828800" cy="384062"/>
          </a:xfrm>
          <a:noFill/>
        </p:spPr>
        <p:txBody>
          <a:bodyPr/>
          <a:lstStyle/>
          <a:p>
            <a:r>
              <a:rPr lang="en-GB" noProof="0" dirty="0"/>
              <a:t>Janosh </a:t>
            </a:r>
            <a:r>
              <a:rPr lang="en-GB" noProof="0" dirty="0" err="1"/>
              <a:t>Huyse</a:t>
            </a:r>
            <a:r>
              <a:rPr lang="en-GB" noProof="0" dirty="0"/>
              <a:t> (EL)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0C9FAC-95F0-7B54-4F86-C4D37288B8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943445"/>
            <a:ext cx="1584101" cy="200055"/>
          </a:xfrm>
        </p:spPr>
        <p:txBody>
          <a:bodyPr/>
          <a:lstStyle/>
          <a:p>
            <a:r>
              <a:rPr lang="en-GB" noProof="0" dirty="0"/>
              <a:t>07.05.25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D7BD050-C219-040F-7882-8E4EDBDE35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234" y="4635525"/>
            <a:ext cx="1453129" cy="507975"/>
          </a:xfrm>
        </p:spPr>
        <p:txBody>
          <a:bodyPr/>
          <a:lstStyle/>
          <a:p>
            <a:r>
              <a:rPr lang="en-GB" noProof="0" dirty="0"/>
              <a:t>Nanotechnology – Research paper</a:t>
            </a:r>
          </a:p>
          <a:p>
            <a:endParaRPr lang="en-GB" noProof="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59DC693-C7FE-4441-F5C0-B871C8AE04CD}"/>
              </a:ext>
            </a:extLst>
          </p:cNvPr>
          <p:cNvSpPr txBox="1"/>
          <p:nvPr/>
        </p:nvSpPr>
        <p:spPr>
          <a:xfrm>
            <a:off x="2046228" y="5003484"/>
            <a:ext cx="277234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700"/>
              <a:t>https://doi.org/10.1038/s41928-023-01116-6</a:t>
            </a:r>
            <a:endParaRPr lang="en-GB" sz="400" noProof="0"/>
          </a:p>
        </p:txBody>
      </p:sp>
    </p:spTree>
    <p:extLst>
      <p:ext uri="{BB962C8B-B14F-4D97-AF65-F5344CB8AC3E}">
        <p14:creationId xmlns:p14="http://schemas.microsoft.com/office/powerpoint/2010/main" val="77494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0D324CA-9C3A-D341-9D35-EF336E361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19" y="969328"/>
            <a:ext cx="1942939" cy="3386772"/>
          </a:xfrm>
        </p:spPr>
        <p:txBody>
          <a:bodyPr vert="horz" lIns="18000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noProof="0" dirty="0"/>
          </a:p>
          <a:p>
            <a:r>
              <a:rPr lang="fr-FR" dirty="0"/>
              <a:t>Tracks 3 vital </a:t>
            </a:r>
            <a:r>
              <a:rPr lang="fr-FR" dirty="0" err="1"/>
              <a:t>signs</a:t>
            </a:r>
            <a:endParaRPr lang="fr-FR" dirty="0"/>
          </a:p>
          <a:p>
            <a:pPr lvl="1"/>
            <a:r>
              <a:rPr lang="fr-FR" dirty="0"/>
              <a:t>Pulse, GSR, </a:t>
            </a:r>
            <a:r>
              <a:rPr lang="fr-FR" dirty="0" err="1"/>
              <a:t>Temperature</a:t>
            </a:r>
            <a:endParaRPr lang="fr-FR" dirty="0"/>
          </a:p>
          <a:p>
            <a:pPr marL="342900" lvl="1" indent="0">
              <a:buNone/>
            </a:pPr>
            <a:r>
              <a:rPr lang="fr-FR" dirty="0"/>
              <a:t> </a:t>
            </a:r>
          </a:p>
          <a:p>
            <a:r>
              <a:rPr lang="fr-FR" dirty="0"/>
              <a:t>6 sweat </a:t>
            </a:r>
            <a:r>
              <a:rPr lang="fr-FR" dirty="0" err="1"/>
              <a:t>biomarkers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Glucose, Lactate, UA,</a:t>
            </a:r>
          </a:p>
          <a:p>
            <a:pPr lvl="1"/>
            <a:r>
              <a:rPr lang="fr-FR" dirty="0"/>
              <a:t>Na+, K+, NH4+</a:t>
            </a:r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62204"/>
            <a:ext cx="7407852" cy="1041581"/>
          </a:xfrm>
        </p:spPr>
        <p:txBody>
          <a:bodyPr/>
          <a:lstStyle/>
          <a:p>
            <a:r>
              <a:rPr lang="en-GB" noProof="0" dirty="0">
                <a:latin typeface="Franklin Gothic Demi Cond"/>
                <a:ea typeface="Roboto Black"/>
                <a:cs typeface="Arial"/>
              </a:rPr>
              <a:t>CARES </a:t>
            </a:r>
            <a:r>
              <a:rPr lang="en-GB" sz="1800" b="0" dirty="0">
                <a:latin typeface="Arial"/>
                <a:ea typeface="Roboto Black"/>
                <a:cs typeface="Arial"/>
              </a:rPr>
              <a:t>(</a:t>
            </a:r>
            <a:r>
              <a:rPr lang="en-GB" sz="1800" dirty="0">
                <a:latin typeface="Arial"/>
                <a:ea typeface="Roboto Black"/>
                <a:cs typeface="Arial"/>
              </a:rPr>
              <a:t>C</a:t>
            </a:r>
            <a:r>
              <a:rPr lang="en-GB" sz="1800" b="0" dirty="0">
                <a:latin typeface="Arial"/>
                <a:ea typeface="Roboto Black"/>
                <a:cs typeface="Arial"/>
              </a:rPr>
              <a:t>onsolidated</a:t>
            </a:r>
            <a:r>
              <a:rPr lang="en-GB" sz="1800" dirty="0">
                <a:latin typeface="Arial"/>
                <a:ea typeface="Roboto Black"/>
                <a:cs typeface="Arial"/>
              </a:rPr>
              <a:t> AI-reinforced</a:t>
            </a:r>
            <a:r>
              <a:rPr lang="en-GB" sz="1800" b="0" dirty="0">
                <a:latin typeface="Arial"/>
                <a:ea typeface="Roboto Black"/>
                <a:cs typeface="Arial"/>
              </a:rPr>
              <a:t> </a:t>
            </a:r>
            <a:r>
              <a:rPr lang="en-GB" sz="1800" dirty="0">
                <a:latin typeface="Arial"/>
                <a:ea typeface="Roboto Black"/>
                <a:cs typeface="Arial"/>
              </a:rPr>
              <a:t>e</a:t>
            </a:r>
            <a:r>
              <a:rPr lang="en-GB" sz="1800" b="0" dirty="0">
                <a:latin typeface="Arial"/>
                <a:ea typeface="Roboto Black"/>
                <a:cs typeface="Arial"/>
              </a:rPr>
              <a:t>lectronic </a:t>
            </a:r>
            <a:r>
              <a:rPr lang="en-GB" sz="1800" dirty="0">
                <a:latin typeface="Arial"/>
                <a:ea typeface="Roboto Black"/>
                <a:cs typeface="Arial"/>
              </a:rPr>
              <a:t>s</a:t>
            </a:r>
            <a:r>
              <a:rPr lang="en-GB" sz="1800" b="0" dirty="0">
                <a:latin typeface="Arial"/>
                <a:ea typeface="Roboto Black"/>
                <a:cs typeface="Arial"/>
              </a:rPr>
              <a:t>kin)</a:t>
            </a:r>
            <a:endParaRPr lang="en-GB" noProof="0" dirty="0">
              <a:latin typeface="Franklin Gothic Demi Cond"/>
              <a:ea typeface="Roboto Black"/>
              <a:cs typeface="Arial"/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2CC2CF-A9E4-D54C-A3BC-4BEE6B21B7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Group I</a:t>
            </a:r>
          </a:p>
          <a:p>
            <a:r>
              <a:rPr lang="en-GB" noProof="0"/>
              <a:t>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1AEECBE-97A7-EB65-9B99-2A77E5FF2D5C}"/>
              </a:ext>
            </a:extLst>
          </p:cNvPr>
          <p:cNvSpPr txBox="1"/>
          <p:nvPr/>
        </p:nvSpPr>
        <p:spPr>
          <a:xfrm>
            <a:off x="4918614" y="3902075"/>
            <a:ext cx="3486767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100"/>
              <a:t>Fig 3b </a:t>
            </a:r>
            <a:endParaRPr lang="en-GB" sz="1100" noProof="0">
              <a:cs typeface="Arial"/>
            </a:endParaRPr>
          </a:p>
        </p:txBody>
      </p:sp>
      <p:pic>
        <p:nvPicPr>
          <p:cNvPr id="3" name="Image 2" descr="Une image contenant texte, dessin, Dessin d’enfant, croquis&#10;&#10;Le contenu généré par l’IA peut être incorrect.">
            <a:extLst>
              <a:ext uri="{FF2B5EF4-FFF2-40B4-BE49-F238E27FC236}">
                <a16:creationId xmlns:a16="http://schemas.microsoft.com/office/drawing/2014/main" id="{9F46F095-5004-ACB8-47DA-F5DE9F042A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741" t="44074" r="367"/>
          <a:stretch/>
        </p:blipFill>
        <p:spPr>
          <a:xfrm>
            <a:off x="7059527" y="3101419"/>
            <a:ext cx="1942939" cy="2047879"/>
          </a:xfrm>
          <a:prstGeom prst="rect">
            <a:avLst/>
          </a:prstGeom>
        </p:spPr>
      </p:pic>
      <p:pic>
        <p:nvPicPr>
          <p:cNvPr id="8" name="Image 7" descr="Une image contenant texte, capture d’écran, dessin, diagramme&#10;&#10;Le contenu généré par l’IA peut être incorrect.">
            <a:extLst>
              <a:ext uri="{FF2B5EF4-FFF2-40B4-BE49-F238E27FC236}">
                <a16:creationId xmlns:a16="http://schemas.microsoft.com/office/drawing/2014/main" id="{F75F8EB1-018C-56BA-1FFB-3F2CE5EF1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128" y="844792"/>
            <a:ext cx="3838575" cy="2610716"/>
          </a:xfrm>
          <a:prstGeom prst="rect">
            <a:avLst/>
          </a:prstGeom>
        </p:spPr>
      </p:pic>
      <p:pic>
        <p:nvPicPr>
          <p:cNvPr id="9" name="Image 8" descr="Une image contenant texte, clipart, illustration, conception&#10;&#10;Le contenu généré par l’IA peut être incorrect.">
            <a:extLst>
              <a:ext uri="{FF2B5EF4-FFF2-40B4-BE49-F238E27FC236}">
                <a16:creationId xmlns:a16="http://schemas.microsoft.com/office/drawing/2014/main" id="{3A29D100-5D7B-D7D6-39CB-396A323FA9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9271" y="1334488"/>
            <a:ext cx="1223998" cy="963636"/>
          </a:xfrm>
          <a:prstGeom prst="rect">
            <a:avLst/>
          </a:prstGeom>
        </p:spPr>
      </p:pic>
      <p:pic>
        <p:nvPicPr>
          <p:cNvPr id="10" name="Image 9" descr="Une image contenant symbole, clipart, Police&#10;&#10;Le contenu généré par l’IA peut être incorrect.">
            <a:extLst>
              <a:ext uri="{FF2B5EF4-FFF2-40B4-BE49-F238E27FC236}">
                <a16:creationId xmlns:a16="http://schemas.microsoft.com/office/drawing/2014/main" id="{D592DAF1-31A1-F1DF-13F8-256619BC87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069" y="2637307"/>
            <a:ext cx="1223998" cy="806565"/>
          </a:xfrm>
          <a:prstGeom prst="rect">
            <a:avLst/>
          </a:prstGeom>
        </p:spPr>
      </p:pic>
      <p:pic>
        <p:nvPicPr>
          <p:cNvPr id="11" name="Image 10" descr="Une image contenant cercle&#10;&#10;Le contenu généré par l’IA peut être incorrect.">
            <a:extLst>
              <a:ext uri="{FF2B5EF4-FFF2-40B4-BE49-F238E27FC236}">
                <a16:creationId xmlns:a16="http://schemas.microsoft.com/office/drawing/2014/main" id="{6DB6B61D-C148-C388-9C49-6D4E7CDB9C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9271" y="3652415"/>
            <a:ext cx="1223998" cy="83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1048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E7B9B-2757-E3E4-88BE-A3969A971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D45ED03-7C05-17E5-479F-57C5FB7DB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23" y="1188204"/>
            <a:ext cx="3433127" cy="3739396"/>
          </a:xfrm>
        </p:spPr>
        <p:txBody>
          <a:bodyPr vert="horz" lIns="18000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kern="100" noProof="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b="1" noProof="0" dirty="0">
                <a:latin typeface="Arial"/>
                <a:cs typeface="Arial"/>
              </a:rPr>
              <a:t>Substrate</a:t>
            </a:r>
            <a:r>
              <a:rPr lang="en-GB" noProof="0" dirty="0">
                <a:latin typeface="Arial"/>
                <a:cs typeface="Arial"/>
              </a:rPr>
              <a:t> : ultrathin flexible polyimide (</a:t>
            </a:r>
            <a:r>
              <a:rPr lang="en-GB" b="1" i="1" noProof="0" dirty="0">
                <a:latin typeface="Arial"/>
                <a:cs typeface="Arial"/>
              </a:rPr>
              <a:t>PI</a:t>
            </a:r>
            <a:r>
              <a:rPr lang="en-GB" noProof="0" dirty="0">
                <a:latin typeface="Arial"/>
                <a:cs typeface="Arial"/>
              </a:rPr>
              <a:t>)</a:t>
            </a:r>
          </a:p>
          <a:p>
            <a:r>
              <a:rPr lang="en-GB" b="1" noProof="0" dirty="0">
                <a:latin typeface="Arial"/>
                <a:cs typeface="Arial"/>
              </a:rPr>
              <a:t>Middle layer</a:t>
            </a:r>
            <a:r>
              <a:rPr lang="en-GB" noProof="0" dirty="0">
                <a:latin typeface="Arial"/>
                <a:cs typeface="Arial"/>
              </a:rPr>
              <a:t> : PDMS-based </a:t>
            </a:r>
            <a:r>
              <a:rPr lang="en-GB" dirty="0">
                <a:latin typeface="Arial"/>
                <a:cs typeface="Arial"/>
              </a:rPr>
              <a:t>airgap</a:t>
            </a:r>
            <a:endParaRPr lang="en-GB" i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 </a:t>
            </a:r>
            <a:r>
              <a:rPr lang="en-GB" dirty="0">
                <a:latin typeface="Aptos"/>
                <a:cs typeface="Arial"/>
              </a:rPr>
              <a:t>→ </a:t>
            </a:r>
            <a:r>
              <a:rPr lang="en-GB" dirty="0">
                <a:latin typeface="Arial"/>
                <a:cs typeface="Arial"/>
              </a:rPr>
              <a:t>pressure sensing</a:t>
            </a:r>
            <a:endParaRPr lang="en-GB" i="1" dirty="0">
              <a:latin typeface="Arial"/>
              <a:cs typeface="Arial"/>
            </a:endParaRPr>
          </a:p>
          <a:p>
            <a:r>
              <a:rPr lang="en-GB" b="1" noProof="0" dirty="0">
                <a:latin typeface="Arial"/>
                <a:cs typeface="Arial"/>
              </a:rPr>
              <a:t>Top layer</a:t>
            </a:r>
            <a:r>
              <a:rPr lang="en-GB" noProof="0" dirty="0">
                <a:latin typeface="Arial"/>
                <a:cs typeface="Arial"/>
              </a:rPr>
              <a:t>:</a:t>
            </a:r>
            <a:r>
              <a:rPr lang="en-GB" dirty="0">
                <a:latin typeface="Arial"/>
                <a:cs typeface="Arial"/>
              </a:rPr>
              <a:t> </a:t>
            </a:r>
            <a:r>
              <a:rPr lang="en-GB" noProof="0" dirty="0">
                <a:latin typeface="Arial"/>
                <a:cs typeface="Arial"/>
              </a:rPr>
              <a:t>iontophoresis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noProof="0" dirty="0">
                <a:latin typeface="Arial"/>
                <a:cs typeface="Arial"/>
              </a:rPr>
              <a:t>(</a:t>
            </a:r>
            <a:r>
              <a:rPr lang="en-GB" b="1" i="1" noProof="0" dirty="0">
                <a:latin typeface="Arial"/>
                <a:cs typeface="Arial"/>
              </a:rPr>
              <a:t>IP</a:t>
            </a:r>
            <a:r>
              <a:rPr lang="en-GB" noProof="0" dirty="0">
                <a:latin typeface="Arial"/>
                <a:cs typeface="Arial"/>
              </a:rPr>
              <a:t>) module</a:t>
            </a:r>
            <a:r>
              <a:rPr lang="en-GB" sz="1800" kern="100" noProof="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 </a:t>
            </a:r>
            <a:r>
              <a:rPr lang="en-GB" kern="100" noProof="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→ </a:t>
            </a:r>
            <a:r>
              <a:rPr lang="en-GB" kern="100" noProof="0" dirty="0">
                <a:effectLst/>
                <a:latin typeface="+mn-lt"/>
                <a:ea typeface="Aptos" panose="020B0004020202020204" pitchFamily="34" charset="0"/>
                <a:cs typeface="Times New Roman"/>
              </a:rPr>
              <a:t>induce sweat secretion without physical effort, collected in microfluidic module </a:t>
            </a:r>
            <a:endParaRPr lang="en-GB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5B4E743-9D90-0395-4AE3-26DF9F131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>
                <a:latin typeface="Franklin Gothic Demi Cond"/>
                <a:ea typeface="Roboto Black"/>
                <a:cs typeface="Arial"/>
              </a:rPr>
              <a:t>CARES device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8B7353-03E0-0B1B-DBDD-6BAB192DD2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Group I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82D354-9BD5-40A4-C70F-3552F8A7D3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4396EB2-B15F-EBD3-11F0-55E87DE09BF6}"/>
              </a:ext>
            </a:extLst>
          </p:cNvPr>
          <p:cNvSpPr txBox="1"/>
          <p:nvPr/>
        </p:nvSpPr>
        <p:spPr>
          <a:xfrm>
            <a:off x="5544298" y="4428963"/>
            <a:ext cx="10807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noProof="0"/>
              <a:t>Fig 1c, 2i</a:t>
            </a:r>
          </a:p>
        </p:txBody>
      </p:sp>
      <p:pic>
        <p:nvPicPr>
          <p:cNvPr id="9" name="Image 8" descr="Une image contenant dessin humoristique, capture d’écran, texte, conception&#10;&#10;Le contenu généré par l’IA peut être incorrect.">
            <a:extLst>
              <a:ext uri="{FF2B5EF4-FFF2-40B4-BE49-F238E27FC236}">
                <a16:creationId xmlns:a16="http://schemas.microsoft.com/office/drawing/2014/main" id="{07FF16B3-C5BF-D5DC-59C8-DCCA82B8E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548" y="197147"/>
            <a:ext cx="3688743" cy="2396103"/>
          </a:xfrm>
          <a:prstGeom prst="rect">
            <a:avLst/>
          </a:prstGeom>
        </p:spPr>
      </p:pic>
      <p:pic>
        <p:nvPicPr>
          <p:cNvPr id="12" name="Image 11" descr="Une image contenant texte, lettre, conception&#10;&#10;Le contenu généré par l’IA peut être incorrect.">
            <a:extLst>
              <a:ext uri="{FF2B5EF4-FFF2-40B4-BE49-F238E27FC236}">
                <a16:creationId xmlns:a16="http://schemas.microsoft.com/office/drawing/2014/main" id="{F3F0210D-E763-2067-EC8B-BB4FCFDC5D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662" t="29827" r="-331" b="4418"/>
          <a:stretch/>
        </p:blipFill>
        <p:spPr>
          <a:xfrm>
            <a:off x="3929833" y="2572879"/>
            <a:ext cx="1474096" cy="1849319"/>
          </a:xfrm>
          <a:prstGeom prst="rect">
            <a:avLst/>
          </a:prstGeom>
        </p:spPr>
      </p:pic>
      <p:pic>
        <p:nvPicPr>
          <p:cNvPr id="16" name="Image 15" descr="Une image contenant texte, Police, diagramme, ligne&#10;&#10;Le contenu généré par l’IA peut être incorrect.">
            <a:extLst>
              <a:ext uri="{FF2B5EF4-FFF2-40B4-BE49-F238E27FC236}">
                <a16:creationId xmlns:a16="http://schemas.microsoft.com/office/drawing/2014/main" id="{FC77CCD6-C2A9-BD17-9DB5-B6EEA732B3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5855" y="2501684"/>
            <a:ext cx="1474923" cy="1927279"/>
          </a:xfrm>
          <a:prstGeom prst="rect">
            <a:avLst/>
          </a:prstGeom>
        </p:spPr>
      </p:pic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2DE43A6D-AE1E-359B-4D36-5BF0155404CD}"/>
              </a:ext>
            </a:extLst>
          </p:cNvPr>
          <p:cNvSpPr/>
          <p:nvPr/>
        </p:nvSpPr>
        <p:spPr>
          <a:xfrm>
            <a:off x="5714119" y="3462902"/>
            <a:ext cx="741091" cy="2909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807F1DB-1860-2932-28E5-3F33B53430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4364" y="2358118"/>
            <a:ext cx="185058" cy="223157"/>
          </a:xfrm>
          <a:prstGeom prst="rect">
            <a:avLst/>
          </a:prstGeom>
        </p:spPr>
      </p:pic>
      <p:pic>
        <p:nvPicPr>
          <p:cNvPr id="8" name="Image 7" descr="Une image contenant texte, Police, ligne, diagramme&#10;&#10;Le contenu généré par l’IA peut être incorrect.">
            <a:extLst>
              <a:ext uri="{FF2B5EF4-FFF2-40B4-BE49-F238E27FC236}">
                <a16:creationId xmlns:a16="http://schemas.microsoft.com/office/drawing/2014/main" id="{4F92AA7F-0A7E-7A7F-C4DE-647A2536C1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0675" y="2842532"/>
            <a:ext cx="431347" cy="37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5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4685C-C8E5-C81A-770F-73D6282CE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1012251D-95E0-84AC-6605-29AA44F578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156" y="1563687"/>
            <a:ext cx="3144838" cy="3829855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/>
                <a:cs typeface="Arial"/>
              </a:rPr>
              <a:t>Metabolite sensors stability enhanced </a:t>
            </a:r>
            <a:r>
              <a:rPr lang="en-GB" dirty="0">
                <a:latin typeface="Arial"/>
                <a:cs typeface="Arial"/>
              </a:rPr>
              <a:t>by adding a </a:t>
            </a:r>
            <a:r>
              <a:rPr lang="en-GB" dirty="0" err="1">
                <a:latin typeface="Arial"/>
                <a:cs typeface="Arial"/>
              </a:rPr>
              <a:t>NiHCF</a:t>
            </a:r>
            <a:r>
              <a:rPr lang="en-GB" dirty="0">
                <a:latin typeface="Arial"/>
                <a:cs typeface="Arial"/>
              </a:rPr>
              <a:t> protective layer </a:t>
            </a:r>
            <a:r>
              <a:rPr lang="fr-FR" dirty="0"/>
              <a:t>→ stable for 100+ </a:t>
            </a:r>
            <a:r>
              <a:rPr lang="fr-FR" dirty="0" err="1"/>
              <a:t>hours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ion-</a:t>
            </a:r>
            <a:r>
              <a:rPr lang="fr-FR" b="1" dirty="0" err="1"/>
              <a:t>selective</a:t>
            </a:r>
            <a:r>
              <a:rPr lang="fr-FR" b="1" dirty="0"/>
              <a:t> </a:t>
            </a:r>
            <a:r>
              <a:rPr lang="fr-FR" b="1" dirty="0" err="1"/>
              <a:t>sensors</a:t>
            </a:r>
            <a:r>
              <a:rPr lang="fr-FR" b="1" dirty="0"/>
              <a:t> </a:t>
            </a:r>
            <a:r>
              <a:rPr lang="fr-FR" b="1" dirty="0" err="1"/>
              <a:t>enhanced</a:t>
            </a:r>
            <a:r>
              <a:rPr lang="fr-FR" b="1" dirty="0"/>
              <a:t> </a:t>
            </a:r>
            <a:r>
              <a:rPr lang="fr-FR" b="1" dirty="0" err="1"/>
              <a:t>with</a:t>
            </a:r>
            <a:r>
              <a:rPr lang="fr-FR" b="1" dirty="0"/>
              <a:t> SEBS </a:t>
            </a:r>
            <a:r>
              <a:rPr lang="fr-FR" dirty="0"/>
              <a:t>→ </a:t>
            </a:r>
            <a:r>
              <a:rPr lang="fr-FR" dirty="0" err="1"/>
              <a:t>prevents</a:t>
            </a:r>
            <a:r>
              <a:rPr lang="fr-FR" dirty="0"/>
              <a:t> voltage drift by ionophore </a:t>
            </a:r>
            <a:r>
              <a:rPr lang="fr-FR" dirty="0" err="1"/>
              <a:t>leaching</a:t>
            </a:r>
            <a:r>
              <a:rPr lang="fr-FR" dirty="0"/>
              <a:t> and water formation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51C8600A-A390-8371-77A0-1C92BC82E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</p:spPr>
        <p:txBody>
          <a:bodyPr/>
          <a:lstStyle/>
          <a:p>
            <a:r>
              <a:rPr lang="en-US" dirty="0"/>
              <a:t>Inside the CARES biosensors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2B04600-B03C-B8F2-A699-415D55A69E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Speaker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C27B0B-1E8C-DA54-84DF-032EEFFAEEB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E1E1CD7C-2161-7D43-862E-CE4C333CD873}" type="slidenum">
              <a:rPr lang="fr-FR" smtClean="0"/>
              <a:pPr>
                <a:spcAft>
                  <a:spcPts val="600"/>
                </a:spcAft>
              </a:pPr>
              <a:t>4</a:t>
            </a:fld>
            <a:endParaRPr lang="fr-FR"/>
          </a:p>
        </p:txBody>
      </p:sp>
      <p:pic>
        <p:nvPicPr>
          <p:cNvPr id="5" name="Image 4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C5B855AA-6A6C-85CA-1767-F968C4505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056" y="211465"/>
            <a:ext cx="3163781" cy="27044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16ED1F9-E93A-667E-BA36-40EAC3619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386" y="2958006"/>
            <a:ext cx="2691685" cy="220750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487AEFB-FB82-3B8D-756C-CDFDBC7369B9}"/>
              </a:ext>
            </a:extLst>
          </p:cNvPr>
          <p:cNvSpPr txBox="1"/>
          <p:nvPr/>
        </p:nvSpPr>
        <p:spPr>
          <a:xfrm>
            <a:off x="5252168" y="129879"/>
            <a:ext cx="4578438" cy="298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noProof="0" dirty="0">
                <a:latin typeface="+mn-lt"/>
                <a:cs typeface="Arial"/>
              </a:rPr>
              <a:t>enzymatic</a:t>
            </a:r>
            <a:r>
              <a:rPr lang="en-GB" noProof="0" dirty="0">
                <a:latin typeface="+mn-lt"/>
                <a:cs typeface="Arial"/>
              </a:rPr>
              <a:t> </a:t>
            </a:r>
            <a:r>
              <a:rPr lang="en-GB" dirty="0">
                <a:latin typeface="+mn-lt"/>
                <a:cs typeface="Arial"/>
              </a:rPr>
              <a:t>(metabolites)</a:t>
            </a:r>
            <a:endParaRPr lang="en-GB" b="1" kern="100" dirty="0">
              <a:latin typeface="+mn-lt"/>
              <a:cs typeface="Times New Roman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A2CEEDB-4918-0DF3-9D5F-8D99C1E07F76}"/>
              </a:ext>
            </a:extLst>
          </p:cNvPr>
          <p:cNvSpPr txBox="1"/>
          <p:nvPr/>
        </p:nvSpPr>
        <p:spPr>
          <a:xfrm>
            <a:off x="5268008" y="2804951"/>
            <a:ext cx="2273379" cy="306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noProof="0" dirty="0">
                <a:latin typeface="+mn-lt"/>
                <a:cs typeface="Arial"/>
              </a:rPr>
              <a:t>ion-selective</a:t>
            </a:r>
            <a:r>
              <a:rPr lang="en-GB" noProof="0" dirty="0">
                <a:latin typeface="+mn-lt"/>
                <a:cs typeface="Arial"/>
              </a:rPr>
              <a:t> </a:t>
            </a:r>
            <a:r>
              <a:rPr lang="en-GB" sz="1400" kern="100" noProof="0" dirty="0">
                <a:effectLst/>
                <a:latin typeface="+mn-lt"/>
                <a:ea typeface="Aptos" panose="020B0004020202020204" pitchFamily="34" charset="0"/>
                <a:cs typeface="Times New Roman"/>
              </a:rPr>
              <a:t>(</a:t>
            </a:r>
            <a:r>
              <a:rPr lang="en-GB" kern="100" dirty="0">
                <a:latin typeface="+mn-lt"/>
                <a:ea typeface="Aptos" panose="020B0004020202020204" pitchFamily="34" charset="0"/>
                <a:cs typeface="Times New Roman"/>
              </a:rPr>
              <a:t>electrolytes)</a:t>
            </a:r>
          </a:p>
        </p:txBody>
      </p:sp>
    </p:spTree>
    <p:extLst>
      <p:ext uri="{BB962C8B-B14F-4D97-AF65-F5344CB8AC3E}">
        <p14:creationId xmlns:p14="http://schemas.microsoft.com/office/powerpoint/2010/main" val="284595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2C8F6A-7134-484C-9DD6-B785DE5F55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Group I </a:t>
            </a:r>
          </a:p>
          <a:p>
            <a:r>
              <a:rPr lang="en-GB" noProof="0"/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0ECE36-6FA9-F448-B7FB-41F2F6A524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84B9A52-4FC3-684F-BF5F-786B61CB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33" y="131031"/>
            <a:ext cx="5766223" cy="1072753"/>
          </a:xfrm>
        </p:spPr>
        <p:txBody>
          <a:bodyPr>
            <a:noAutofit/>
          </a:bodyPr>
          <a:lstStyle/>
          <a:p>
            <a:r>
              <a:rPr lang="en-US" dirty="0"/>
              <a:t>Machine Learning + Multimodal Data = Precision Monitoring</a:t>
            </a:r>
            <a:endParaRPr lang="en-GB" noProof="0" dirty="0">
              <a:latin typeface="Franklin Gothic Demi Cond"/>
              <a:ea typeface="Roboto Black"/>
              <a:cs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22AA4AA-43B6-DAFC-6B88-31FED354F998}"/>
              </a:ext>
            </a:extLst>
          </p:cNvPr>
          <p:cNvSpPr txBox="1"/>
          <p:nvPr/>
        </p:nvSpPr>
        <p:spPr>
          <a:xfrm>
            <a:off x="7480843" y="1517482"/>
            <a:ext cx="164960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en-GB" sz="1800" dirty="0">
                <a:latin typeface="Arial"/>
                <a:cs typeface="Arial"/>
              </a:rPr>
              <a:t>99.2 %</a:t>
            </a:r>
            <a:endParaRPr lang="fr-FR" dirty="0">
              <a:latin typeface="Arial"/>
              <a:cs typeface="Arial"/>
            </a:endParaRPr>
          </a:p>
          <a:p>
            <a:pPr marL="285750" indent="-285750">
              <a:buFont typeface="Wingdings"/>
              <a:buChar char="ü"/>
            </a:pPr>
            <a:endParaRPr lang="en-GB" sz="1800" dirty="0">
              <a:latin typeface="Arial"/>
              <a:cs typeface="Arial"/>
            </a:endParaRPr>
          </a:p>
          <a:p>
            <a:pPr marL="285750" indent="-285750">
              <a:buFont typeface="Wingdings"/>
              <a:buChar char="ü"/>
            </a:pPr>
            <a:endParaRPr lang="en-GB" sz="1800" dirty="0">
              <a:latin typeface="Arial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en-GB" sz="1800" dirty="0">
                <a:latin typeface="Arial"/>
                <a:cs typeface="Arial"/>
              </a:rPr>
              <a:t>&gt;98.0 %</a:t>
            </a:r>
            <a:endParaRPr lang="en-GB" dirty="0">
              <a:latin typeface="Arial"/>
              <a:cs typeface="Arial"/>
            </a:endParaRPr>
          </a:p>
          <a:p>
            <a:pPr marL="285750" indent="-285750">
              <a:buFont typeface="Wingdings"/>
              <a:buChar char="ü"/>
            </a:pPr>
            <a:endParaRPr lang="en-GB" sz="1800" b="1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r>
              <a:rPr lang="en-GB" sz="1800" dirty="0">
                <a:ea typeface="+mn-lt"/>
                <a:cs typeface="+mn-lt"/>
              </a:rPr>
              <a:t>98.1%</a:t>
            </a:r>
            <a:endParaRPr lang="en-GB" dirty="0">
              <a:ea typeface="+mn-lt"/>
              <a:cs typeface="+mn-lt"/>
            </a:endParaRPr>
          </a:p>
          <a:p>
            <a:r>
              <a:rPr lang="en-GB" sz="1800" dirty="0">
                <a:ea typeface="+mn-lt"/>
                <a:cs typeface="+mn-lt"/>
              </a:rPr>
              <a:t>   (QS)</a:t>
            </a:r>
            <a:endParaRPr lang="en-GB" sz="1800" dirty="0">
              <a:cs typeface="Arial"/>
            </a:endParaRPr>
          </a:p>
          <a:p>
            <a:endParaRPr lang="en-GB" sz="1800" dirty="0">
              <a:latin typeface="Aptos"/>
              <a:cs typeface="Arial"/>
            </a:endParaRPr>
          </a:p>
        </p:txBody>
      </p:sp>
      <p:pic>
        <p:nvPicPr>
          <p:cNvPr id="9" name="Image 8" descr="Une image contenant texte, capture d’écran, diagramme, Police&#10;&#10;Le contenu généré par l’IA peut être incorrect.">
            <a:extLst>
              <a:ext uri="{FF2B5EF4-FFF2-40B4-BE49-F238E27FC236}">
                <a16:creationId xmlns:a16="http://schemas.microsoft.com/office/drawing/2014/main" id="{9546310D-6AAB-8DCD-8C49-34B525B81E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527" r="1721" b="-7"/>
          <a:stretch/>
        </p:blipFill>
        <p:spPr>
          <a:xfrm>
            <a:off x="604157" y="1220872"/>
            <a:ext cx="6879848" cy="263237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0B4C8B6-25B4-7F14-3E76-414E5B709DAB}"/>
              </a:ext>
            </a:extLst>
          </p:cNvPr>
          <p:cNvSpPr txBox="1"/>
          <p:nvPr/>
        </p:nvSpPr>
        <p:spPr>
          <a:xfrm>
            <a:off x="2283022" y="3922628"/>
            <a:ext cx="3233578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Real-life validation: </a:t>
            </a:r>
            <a:r>
              <a:rPr lang="fr-FR" dirty="0" err="1"/>
              <a:t>subjects</a:t>
            </a:r>
            <a:r>
              <a:rPr lang="fr-FR" dirty="0"/>
              <a:t> </a:t>
            </a:r>
            <a:r>
              <a:rPr lang="fr-FR" dirty="0" err="1"/>
              <a:t>underwent</a:t>
            </a:r>
            <a:r>
              <a:rPr lang="fr-FR" dirty="0"/>
              <a:t>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FR" dirty="0"/>
              <a:t>Cold </a:t>
            </a:r>
            <a:r>
              <a:rPr lang="fr-FR" dirty="0" err="1"/>
              <a:t>Pressor</a:t>
            </a:r>
            <a:r>
              <a:rPr lang="fr-FR" dirty="0"/>
              <a:t> Test,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FR" dirty="0"/>
              <a:t>VR stress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FR" dirty="0"/>
              <a:t>Intense </a:t>
            </a:r>
            <a:r>
              <a:rPr lang="fr-FR" dirty="0" err="1"/>
              <a:t>cycling</a:t>
            </a:r>
            <a:r>
              <a:rPr lang="fr-F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C45DD7B-C625-D837-B6BF-C59DC0FA7792}"/>
              </a:ext>
            </a:extLst>
          </p:cNvPr>
          <p:cNvSpPr txBox="1"/>
          <p:nvPr/>
        </p:nvSpPr>
        <p:spPr>
          <a:xfrm>
            <a:off x="3633712" y="993772"/>
            <a:ext cx="25994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dirty="0">
                <a:cs typeface="Arial"/>
              </a:rPr>
              <a:t>Extreme Gradient Boosting Model </a:t>
            </a:r>
            <a:endParaRPr lang="fr-FR" sz="1200" dirty="0">
              <a:cs typeface="Arial"/>
            </a:endParaRPr>
          </a:p>
          <a:p>
            <a:pPr algn="ctr"/>
            <a:r>
              <a:rPr lang="en-GB" sz="1200" dirty="0">
                <a:cs typeface="Arial"/>
              </a:rPr>
              <a:t>(XG Boost)</a:t>
            </a:r>
            <a:endParaRPr lang="fr-FR" sz="1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166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84B16-0D6A-494F-B284-1FB03C6F3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DD37C272-1F05-50B2-27FF-74B229435B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1563688"/>
            <a:ext cx="6886844" cy="35798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Strong </a:t>
            </a:r>
            <a:r>
              <a:rPr lang="fr-FR" dirty="0" err="1"/>
              <a:t>link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stress </a:t>
            </a:r>
            <a:r>
              <a:rPr lang="fr-FR" dirty="0" err="1"/>
              <a:t>physiology</a:t>
            </a:r>
            <a:r>
              <a:rPr lang="fr-FR" dirty="0"/>
              <a:t> to </a:t>
            </a:r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sensing</a:t>
            </a:r>
            <a:r>
              <a:rPr lang="fr-FR" dirty="0"/>
              <a:t> design.</a:t>
            </a:r>
          </a:p>
          <a:p>
            <a:pPr>
              <a:lnSpc>
                <a:spcPct val="150000"/>
              </a:lnSpc>
            </a:pPr>
            <a:r>
              <a:rPr lang="fr-FR" dirty="0"/>
              <a:t>Combines </a:t>
            </a:r>
            <a:r>
              <a:rPr lang="fr-FR" dirty="0" err="1"/>
              <a:t>biochemistry</a:t>
            </a:r>
            <a:r>
              <a:rPr lang="fr-FR" dirty="0"/>
              <a:t>, </a:t>
            </a:r>
            <a:r>
              <a:rPr lang="fr-FR" dirty="0" err="1"/>
              <a:t>electronics</a:t>
            </a:r>
            <a:r>
              <a:rPr lang="fr-FR" dirty="0"/>
              <a:t>, and data science </a:t>
            </a:r>
            <a:r>
              <a:rPr lang="fr-FR" dirty="0" err="1"/>
              <a:t>into</a:t>
            </a:r>
            <a:r>
              <a:rPr lang="fr-FR" dirty="0"/>
              <a:t> a real-world-</a:t>
            </a:r>
            <a:r>
              <a:rPr lang="fr-FR" dirty="0" err="1"/>
              <a:t>ready</a:t>
            </a:r>
            <a:r>
              <a:rPr lang="fr-FR" dirty="0"/>
              <a:t> patch.</a:t>
            </a:r>
          </a:p>
          <a:p>
            <a:pPr>
              <a:lnSpc>
                <a:spcPct val="150000"/>
              </a:lnSpc>
            </a:pPr>
            <a:r>
              <a:rPr lang="fr-FR" dirty="0"/>
              <a:t>High impact </a:t>
            </a:r>
            <a:r>
              <a:rPr lang="fr-FR" dirty="0" err="1"/>
              <a:t>potential</a:t>
            </a:r>
            <a:r>
              <a:rPr lang="fr-FR" dirty="0"/>
              <a:t> for mental </a:t>
            </a:r>
            <a:r>
              <a:rPr lang="fr-FR" dirty="0" err="1"/>
              <a:t>health</a:t>
            </a:r>
            <a:r>
              <a:rPr lang="fr-FR" dirty="0"/>
              <a:t> and performance monitoring.</a:t>
            </a:r>
          </a:p>
          <a:p>
            <a:pPr>
              <a:lnSpc>
                <a:spcPct val="150000"/>
              </a:lnSpc>
            </a:pPr>
            <a:r>
              <a:rPr lang="fr-FR" dirty="0"/>
              <a:t>Limitation: </a:t>
            </a:r>
            <a:r>
              <a:rPr lang="fr-FR" dirty="0" err="1"/>
              <a:t>further</a:t>
            </a:r>
            <a:r>
              <a:rPr lang="fr-FR" dirty="0"/>
              <a:t> long-</a:t>
            </a:r>
            <a:r>
              <a:rPr lang="fr-FR" dirty="0" err="1"/>
              <a:t>term</a:t>
            </a:r>
            <a:r>
              <a:rPr lang="fr-FR" dirty="0"/>
              <a:t> </a:t>
            </a:r>
            <a:r>
              <a:rPr lang="fr-FR" dirty="0" err="1"/>
              <a:t>clinical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needed</a:t>
            </a:r>
            <a:r>
              <a:rPr lang="fr-FR" dirty="0"/>
              <a:t> </a:t>
            </a:r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widespread</a:t>
            </a:r>
            <a:r>
              <a:rPr lang="fr-FR" dirty="0"/>
              <a:t> use.</a:t>
            </a:r>
            <a:endParaRPr lang="fr-GB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01329D80-4E77-CC0E-8D94-6DC3E0D9E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</p:spPr>
        <p:txBody>
          <a:bodyPr/>
          <a:lstStyle/>
          <a:p>
            <a:r>
              <a:rPr lang="en-US" dirty="0"/>
              <a:t>Why This Paper Deserves Attention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30BAEF-6C81-D1BD-2F32-CF2C61DB97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Speaker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FF32AF-8820-DD53-073C-CF540AFB47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E1E1CD7C-2161-7D43-862E-CE4C333CD873}" type="slidenum">
              <a:rPr lang="fr-FR" smtClean="0"/>
              <a:pPr>
                <a:spcAft>
                  <a:spcPts val="600"/>
                </a:spcAft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3505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8A6C70-7FF5-480A-B09B-7D0A19B2F431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8CE09B-89B1-4B5D-BED2-87C84F077711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67</TotalTime>
  <Words>451</Words>
  <Application>Microsoft Macintosh PowerPoint</Application>
  <PresentationFormat>Affichage à l'écran (16:9)</PresentationFormat>
  <Paragraphs>92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Franklin Gothic Demi Cond</vt:lpstr>
      <vt:lpstr>Wingdings</vt:lpstr>
      <vt:lpstr>Thème Office</vt:lpstr>
      <vt:lpstr>Electronic skin sensor for multimodal stress responses monitoring</vt:lpstr>
      <vt:lpstr>CARES (Consolidated AI-reinforced electronic skin)</vt:lpstr>
      <vt:lpstr>CARES device</vt:lpstr>
      <vt:lpstr>Inside the CARES biosensors</vt:lpstr>
      <vt:lpstr>Machine Learning + Multimodal Data = Precision Monitoring</vt:lpstr>
      <vt:lpstr>Why This Paper Deserves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Juliette Kamoen</cp:lastModifiedBy>
  <cp:revision>6</cp:revision>
  <dcterms:created xsi:type="dcterms:W3CDTF">2019-04-02T06:24:35Z</dcterms:created>
  <dcterms:modified xsi:type="dcterms:W3CDTF">2025-05-06T13:54:17Z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